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58" r:id="rId19"/>
  </p:sldIdLst>
  <p:sldSz cx="9144000" cy="5143500" type="screen16x9"/>
  <p:notesSz cx="6858000" cy="9144000"/>
  <p:embeddedFontLst>
    <p:embeddedFont>
      <p:font typeface="Lexend" pitchFamily="2" charset="-94"/>
      <p:regular r:id="rId21"/>
      <p:bold r:id="rId22"/>
    </p:embeddedFont>
    <p:embeddedFont>
      <p:font typeface="Poppins" panose="00000500000000000000" pitchFamily="2" charset="-94"/>
      <p:regular r:id="rId23"/>
      <p:bold r:id="rId24"/>
      <p:italic r:id="rId25"/>
      <p:boldItalic r:id="rId26"/>
    </p:embeddedFont>
    <p:embeddedFont>
      <p:font typeface="Poppins Medium" panose="00000600000000000000" pitchFamily="2" charset="-94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gxsD15ndTQVU9gw8iMs1NA3bZR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860" autoAdjust="0"/>
  </p:normalViewPr>
  <p:slideViewPr>
    <p:cSldViewPr snapToGrid="0">
      <p:cViewPr varScale="1">
        <p:scale>
          <a:sx n="162" d="100"/>
          <a:sy n="162" d="100"/>
        </p:scale>
        <p:origin x="144" y="22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8266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276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5608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45222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68211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64478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2773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73177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691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7610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01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3651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74760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122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659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785225" y="1336575"/>
            <a:ext cx="76014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38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INTEGRATION PATTERNS IN MODULAR MONOLITH APPLICATIONS</a:t>
            </a:r>
            <a:endParaRPr sz="38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6" name="Google Shape;56;p1"/>
          <p:cNvSpPr txBox="1"/>
          <p:nvPr/>
        </p:nvSpPr>
        <p:spPr>
          <a:xfrm>
            <a:off x="1737225" y="2830025"/>
            <a:ext cx="64971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100" dirty="0">
                <a:solidFill>
                  <a:srgbClr val="292D3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Halil İbrahim KALKAN</a:t>
            </a:r>
            <a:endParaRPr sz="2100" dirty="0">
              <a:solidFill>
                <a:srgbClr val="292D3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57" name="Google Shape;57;p1"/>
          <p:cNvSpPr txBox="1"/>
          <p:nvPr/>
        </p:nvSpPr>
        <p:spPr>
          <a:xfrm>
            <a:off x="1737225" y="3214725"/>
            <a:ext cx="6497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Volosoft, Co-founder</a:t>
            </a:r>
            <a:endParaRPr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8" name="Google Shape;5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1424" y="657700"/>
            <a:ext cx="1772825" cy="47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6320" y="3877525"/>
            <a:ext cx="235600" cy="2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6324" y="4260248"/>
            <a:ext cx="235600" cy="2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"/>
          <p:cNvSpPr txBox="1"/>
          <p:nvPr/>
        </p:nvSpPr>
        <p:spPr>
          <a:xfrm>
            <a:off x="1091925" y="3814425"/>
            <a:ext cx="523793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200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@hibrahimkalkan</a:t>
            </a:r>
            <a:endParaRPr sz="1200" dirty="0">
              <a:solidFill>
                <a:srgbClr val="292D3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" name="Google Shape;62;p1"/>
          <p:cNvSpPr txBox="1"/>
          <p:nvPr/>
        </p:nvSpPr>
        <p:spPr>
          <a:xfrm>
            <a:off x="1091926" y="4183725"/>
            <a:ext cx="523793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200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@hikalkan</a:t>
            </a:r>
            <a:endParaRPr sz="1200" dirty="0">
              <a:solidFill>
                <a:srgbClr val="292D3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" name="Picture 4" descr="Halil İbrahim Kalkan">
            <a:extLst>
              <a:ext uri="{FF2B5EF4-FFF2-40B4-BE49-F238E27FC236}">
                <a16:creationId xmlns:a16="http://schemas.microsoft.com/office/drawing/2014/main" id="{9A8F8DF5-DBEC-8F4E-B4A9-9DBED75BB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43" y="2830025"/>
            <a:ext cx="812175" cy="812175"/>
          </a:xfrm>
          <a:prstGeom prst="ellipse">
            <a:avLst/>
          </a:prstGeom>
          <a:ln w="254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148AA3-2BB1-8213-B230-A7A50335E1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27429" y="2669789"/>
            <a:ext cx="2366798" cy="2366798"/>
          </a:xfrm>
          <a:prstGeom prst="rect">
            <a:avLst/>
          </a:prstGeom>
        </p:spPr>
      </p:pic>
      <p:sp>
        <p:nvSpPr>
          <p:cNvPr id="5" name="Google Shape;61;p1">
            <a:extLst>
              <a:ext uri="{FF2B5EF4-FFF2-40B4-BE49-F238E27FC236}">
                <a16:creationId xmlns:a16="http://schemas.microsoft.com/office/drawing/2014/main" id="{375B1349-B488-4A79-5FC8-686FD7507166}"/>
              </a:ext>
            </a:extLst>
          </p:cNvPr>
          <p:cNvSpPr txBox="1"/>
          <p:nvPr/>
        </p:nvSpPr>
        <p:spPr>
          <a:xfrm>
            <a:off x="6627429" y="2309773"/>
            <a:ext cx="2366798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200" b="1" u="sng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Follow me on Twitter</a:t>
            </a:r>
            <a:endParaRPr sz="1200" b="1" u="sng" dirty="0">
              <a:solidFill>
                <a:srgbClr val="292D3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380386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312240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279270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031860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228002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869969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157778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TITLE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TODO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146672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"/>
          <p:cNvSpPr txBox="1"/>
          <p:nvPr/>
        </p:nvSpPr>
        <p:spPr>
          <a:xfrm>
            <a:off x="5676924" y="755514"/>
            <a:ext cx="2949875" cy="447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rgbClr val="4E5258"/>
                </a:solidFill>
              </a:rPr>
              <a:t>D</a:t>
            </a:r>
            <a:r>
              <a:rPr lang="tr" b="1" u="sng" dirty="0">
                <a:solidFill>
                  <a:srgbClr val="4E5258"/>
                </a:solidFill>
              </a:rPr>
              <a:t>ownload </a:t>
            </a:r>
            <a:r>
              <a:rPr lang="en-US" b="1" u="sng" dirty="0">
                <a:solidFill>
                  <a:srgbClr val="4E5258"/>
                </a:solidFill>
              </a:rPr>
              <a:t>T</a:t>
            </a:r>
            <a:r>
              <a:rPr lang="tr" b="1" u="sng" dirty="0">
                <a:solidFill>
                  <a:srgbClr val="4E5258"/>
                </a:solidFill>
              </a:rPr>
              <a:t>his </a:t>
            </a:r>
            <a:r>
              <a:rPr lang="en-US" b="1" u="sng" dirty="0">
                <a:solidFill>
                  <a:srgbClr val="4E5258"/>
                </a:solidFill>
              </a:rPr>
              <a:t>P</a:t>
            </a:r>
            <a:r>
              <a:rPr lang="tr" b="1" u="sng" dirty="0">
                <a:solidFill>
                  <a:srgbClr val="4E5258"/>
                </a:solidFill>
              </a:rPr>
              <a:t>resentation</a:t>
            </a:r>
            <a:endParaRPr b="1" u="sng" dirty="0">
              <a:solidFill>
                <a:srgbClr val="4E5258"/>
              </a:solidFill>
            </a:endParaRPr>
          </a:p>
        </p:txBody>
      </p:sp>
      <p:sp>
        <p:nvSpPr>
          <p:cNvPr id="74" name="Google Shape;74;p3"/>
          <p:cNvSpPr txBox="1"/>
          <p:nvPr/>
        </p:nvSpPr>
        <p:spPr>
          <a:xfrm>
            <a:off x="517200" y="870279"/>
            <a:ext cx="45093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4000" b="1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THANK FOR</a:t>
            </a:r>
            <a:endParaRPr sz="4000" b="1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4000" b="1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WATCHING</a:t>
            </a:r>
            <a:endParaRPr sz="4000" b="1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78" name="Google Shape;78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7720" y="3597713"/>
            <a:ext cx="235600" cy="23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7724" y="3980436"/>
            <a:ext cx="235600" cy="2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3"/>
          <p:cNvSpPr txBox="1"/>
          <p:nvPr/>
        </p:nvSpPr>
        <p:spPr>
          <a:xfrm>
            <a:off x="863325" y="3534613"/>
            <a:ext cx="4509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sz="1200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@hibrahimkalkan</a:t>
            </a:r>
          </a:p>
        </p:txBody>
      </p:sp>
      <p:sp>
        <p:nvSpPr>
          <p:cNvPr id="81" name="Google Shape;81;p3"/>
          <p:cNvSpPr txBox="1"/>
          <p:nvPr/>
        </p:nvSpPr>
        <p:spPr>
          <a:xfrm>
            <a:off x="863325" y="3903913"/>
            <a:ext cx="4509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@</a:t>
            </a:r>
            <a:r>
              <a:rPr lang="tr" sz="1200" dirty="0">
                <a:solidFill>
                  <a:srgbClr val="292D33"/>
                </a:solidFill>
                <a:latin typeface="Poppins"/>
                <a:ea typeface="Poppins"/>
                <a:cs typeface="Poppins"/>
                <a:sym typeface="Poppins"/>
              </a:rPr>
              <a:t>hikalkan</a:t>
            </a:r>
            <a:endParaRPr lang="en-US" sz="1200" dirty="0">
              <a:solidFill>
                <a:srgbClr val="292D3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2" name="Google Shape;82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6925" y="1154038"/>
            <a:ext cx="2957700" cy="29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56;p1">
            <a:extLst>
              <a:ext uri="{FF2B5EF4-FFF2-40B4-BE49-F238E27FC236}">
                <a16:creationId xmlns:a16="http://schemas.microsoft.com/office/drawing/2014/main" id="{51B5DA2F-46BD-1F36-EAD4-DA9E79384F25}"/>
              </a:ext>
            </a:extLst>
          </p:cNvPr>
          <p:cNvSpPr txBox="1"/>
          <p:nvPr/>
        </p:nvSpPr>
        <p:spPr>
          <a:xfrm>
            <a:off x="1435882" y="2436577"/>
            <a:ext cx="3936743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100" dirty="0">
                <a:solidFill>
                  <a:srgbClr val="292D3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Halil İbrahim KALKAN</a:t>
            </a:r>
            <a:endParaRPr sz="2100" dirty="0">
              <a:solidFill>
                <a:srgbClr val="292D3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" name="Google Shape;57;p1">
            <a:extLst>
              <a:ext uri="{FF2B5EF4-FFF2-40B4-BE49-F238E27FC236}">
                <a16:creationId xmlns:a16="http://schemas.microsoft.com/office/drawing/2014/main" id="{B78DE9D6-7507-A9AC-B04A-268C12DA554F}"/>
              </a:ext>
            </a:extLst>
          </p:cNvPr>
          <p:cNvSpPr txBox="1"/>
          <p:nvPr/>
        </p:nvSpPr>
        <p:spPr>
          <a:xfrm>
            <a:off x="1435882" y="2821277"/>
            <a:ext cx="3936743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Volosoft, Co-founder</a:t>
            </a:r>
            <a:endParaRPr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" name="Picture 4" descr="Halil İbrahim Kalkan">
            <a:extLst>
              <a:ext uri="{FF2B5EF4-FFF2-40B4-BE49-F238E27FC236}">
                <a16:creationId xmlns:a16="http://schemas.microsoft.com/office/drawing/2014/main" id="{E8883BFA-809D-EC40-BADA-940BE8155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00" y="2436577"/>
            <a:ext cx="812175" cy="812175"/>
          </a:xfrm>
          <a:prstGeom prst="ellipse">
            <a:avLst/>
          </a:prstGeom>
          <a:ln w="254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1ED303-0DA2-90CA-94E8-8DE3275D21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23388" y="1287542"/>
            <a:ext cx="2692892" cy="2692892"/>
          </a:xfrm>
          <a:prstGeom prst="rect">
            <a:avLst/>
          </a:prstGeom>
          <a:effectLst>
            <a:softEdge rad="16510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ABOUT ME</a:t>
            </a: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: HALİL İBRAHİM KALKAN</a:t>
            </a:r>
            <a:endParaRPr sz="2400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691B28DD-BD95-3BDC-0761-C7DB2ED29A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3" y="2984349"/>
            <a:ext cx="1962431" cy="480059"/>
          </a:xfrm>
          <a:prstGeom prst="rect">
            <a:avLst/>
          </a:prstGeom>
        </p:spPr>
      </p:pic>
      <p:pic>
        <p:nvPicPr>
          <p:cNvPr id="3" name="Picture 2" descr="Logo&#10;&#10;Description automatically generated with low confidence">
            <a:extLst>
              <a:ext uri="{FF2B5EF4-FFF2-40B4-BE49-F238E27FC236}">
                <a16:creationId xmlns:a16="http://schemas.microsoft.com/office/drawing/2014/main" id="{C463AD08-2CB3-B48A-A2F4-E22C3E16DE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3" y="2365827"/>
            <a:ext cx="1394484" cy="480059"/>
          </a:xfrm>
          <a:prstGeom prst="rect">
            <a:avLst/>
          </a:prstGeom>
        </p:spPr>
      </p:pic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53EEB0CF-31F4-676D-13D9-36A8581419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2" y="1207099"/>
            <a:ext cx="480059" cy="480059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FB6E67BE-F4FF-6816-48EE-E0FACFE5F5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2" y="1770487"/>
            <a:ext cx="476451" cy="4764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11E647-89B6-503C-37A7-A870F3240908}"/>
              </a:ext>
            </a:extLst>
          </p:cNvPr>
          <p:cNvSpPr txBox="1"/>
          <p:nvPr/>
        </p:nvSpPr>
        <p:spPr>
          <a:xfrm>
            <a:off x="919701" y="1308628"/>
            <a:ext cx="8278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2003-</a:t>
            </a:r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2007, Computer Engineering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A3E97A-3291-D60F-C3D5-39380D125C3F}"/>
              </a:ext>
            </a:extLst>
          </p:cNvPr>
          <p:cNvSpPr txBox="1"/>
          <p:nvPr/>
        </p:nvSpPr>
        <p:spPr>
          <a:xfrm>
            <a:off x="882013" y="1870212"/>
            <a:ext cx="8278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2007 - 2015: Software developer, software architect, team leader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867D5-5040-A228-5132-E2C5B91B579B}"/>
              </a:ext>
            </a:extLst>
          </p:cNvPr>
          <p:cNvSpPr txBox="1"/>
          <p:nvPr/>
        </p:nvSpPr>
        <p:spPr>
          <a:xfrm>
            <a:off x="2432392" y="3122528"/>
            <a:ext cx="6727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2016 - ∞: Co-founder, software architect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909D83-A2EE-82C6-9BB6-80FFA99E632F}"/>
              </a:ext>
            </a:extLst>
          </p:cNvPr>
          <p:cNvSpPr txBox="1"/>
          <p:nvPr/>
        </p:nvSpPr>
        <p:spPr>
          <a:xfrm>
            <a:off x="1808428" y="2489395"/>
            <a:ext cx="7351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2013 - ∞: Lead developer of the open source ABP Framework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7B0E3F-8636-5884-3B77-354E3E325C9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2" y="3560715"/>
            <a:ext cx="476451" cy="4764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E088C6-18B3-836D-CA86-FD6F64C32958}"/>
              </a:ext>
            </a:extLst>
          </p:cNvPr>
          <p:cNvSpPr txBox="1"/>
          <p:nvPr/>
        </p:nvSpPr>
        <p:spPr>
          <a:xfrm>
            <a:off x="878405" y="3559856"/>
            <a:ext cx="5140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Multi-threading, distributed</a:t>
            </a:r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/microservice</a:t>
            </a:r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 systems, OOP, DDD, software architectures.. etc.</a:t>
            </a:r>
          </a:p>
        </p:txBody>
      </p:sp>
      <p:pic>
        <p:nvPicPr>
          <p:cNvPr id="12" name="Picture 11" descr="Shape&#10;&#10;Description automatically generated with low confidence">
            <a:extLst>
              <a:ext uri="{FF2B5EF4-FFF2-40B4-BE49-F238E27FC236}">
                <a16:creationId xmlns:a16="http://schemas.microsoft.com/office/drawing/2014/main" id="{3A0D5F35-8046-C3C1-82BF-D62DE53B83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54" y="4178378"/>
            <a:ext cx="476451" cy="4764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D22344E-3EE5-D2D5-CD15-576DB500BDAB}"/>
              </a:ext>
            </a:extLst>
          </p:cNvPr>
          <p:cNvSpPr txBox="1"/>
          <p:nvPr/>
        </p:nvSpPr>
        <p:spPr>
          <a:xfrm>
            <a:off x="850825" y="4187822"/>
            <a:ext cx="8415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Still a</a:t>
            </a:r>
            <a:r>
              <a:rPr lang="en-US" sz="1200" dirty="0" err="1">
                <a:latin typeface="Poppins" panose="00000500000000000000" pitchFamily="2" charset="-94"/>
                <a:cs typeface="Poppins" panose="00000500000000000000" pitchFamily="2" charset="-94"/>
              </a:rPr>
              <a:t>ctive</a:t>
            </a:r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 coder, open</a:t>
            </a:r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-</a:t>
            </a:r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source</a:t>
            </a:r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 contributor</a:t>
            </a:r>
          </a:p>
          <a:p>
            <a:r>
              <a:rPr lang="tr-TR" sz="1200" b="1" i="1" dirty="0">
                <a:latin typeface="Poppins" panose="00000500000000000000" pitchFamily="2" charset="-94"/>
                <a:cs typeface="Poppins" panose="00000500000000000000" pitchFamily="2" charset="-94"/>
              </a:rPr>
              <a:t>30,000+ total contributions on GitHub</a:t>
            </a:r>
            <a:endParaRPr lang="en-US" sz="1200" b="1" i="1" dirty="0"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073ED8-9F1F-FF36-8C0F-BEE7DF98ABBB}"/>
              </a:ext>
            </a:extLst>
          </p:cNvPr>
          <p:cNvSpPr txBox="1"/>
          <p:nvPr/>
        </p:nvSpPr>
        <p:spPr>
          <a:xfrm>
            <a:off x="919701" y="872298"/>
            <a:ext cx="8278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1997</a:t>
            </a:r>
            <a:r>
              <a:rPr lang="en-US" sz="1200" dirty="0">
                <a:latin typeface="Poppins" panose="00000500000000000000" pitchFamily="2" charset="-94"/>
                <a:cs typeface="Poppins" panose="00000500000000000000" pitchFamily="2" charset="-94"/>
              </a:rPr>
              <a:t>, </a:t>
            </a:r>
            <a:r>
              <a:rPr lang="tr-TR" sz="1200" dirty="0">
                <a:latin typeface="Poppins" panose="00000500000000000000" pitchFamily="2" charset="-94"/>
                <a:cs typeface="Poppins" panose="00000500000000000000" pitchFamily="2" charset="-94"/>
              </a:rPr>
              <a:t>Started programming (at 14 years old, with Turbo Pascal)</a:t>
            </a:r>
            <a:endParaRPr lang="en-US" sz="1200" dirty="0"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  <p:pic>
        <p:nvPicPr>
          <p:cNvPr id="15" name="Picture 4" descr="Div Coding icon PNG and SVG Vector Free Download">
            <a:extLst>
              <a:ext uri="{FF2B5EF4-FFF2-40B4-BE49-F238E27FC236}">
                <a16:creationId xmlns:a16="http://schemas.microsoft.com/office/drawing/2014/main" id="{F3117412-A21B-D896-4400-71EEA1D82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54" y="732307"/>
            <a:ext cx="517747" cy="51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3298ED9-C31D-C46B-26E2-F1AFD435F5C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62245" y="225187"/>
            <a:ext cx="1875180" cy="41914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1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THE</a:t>
            </a: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 ABP </a:t>
            </a: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PLATFORM</a:t>
            </a:r>
            <a:endParaRPr sz="2400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" name="Google Shape;68;p2">
            <a:extLst>
              <a:ext uri="{FF2B5EF4-FFF2-40B4-BE49-F238E27FC236}">
                <a16:creationId xmlns:a16="http://schemas.microsoft.com/office/drawing/2014/main" id="{A92558EB-AA7B-529C-3A9B-088A2344F0F2}"/>
              </a:ext>
            </a:extLst>
          </p:cNvPr>
          <p:cNvSpPr txBox="1"/>
          <p:nvPr/>
        </p:nvSpPr>
        <p:spPr>
          <a:xfrm>
            <a:off x="4772121" y="847907"/>
            <a:ext cx="4065304" cy="355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30 Reusable application modules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u="sng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All modules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;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Supports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EF Core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&amp;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MongoDB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Supports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MVC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600" b="1" dirty="0" err="1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Blazor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Angular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Supports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modular monolith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&amp;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microservice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scenarios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Supports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tiered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architecture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Extensible &amp;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customizable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Fully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layered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Independent of any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business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Independent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from each other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Good </a:t>
            </a:r>
            <a:r>
              <a:rPr lang="en-US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test </a:t>
            </a:r>
            <a:r>
              <a:rPr lang="en-US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coverage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B3CD7E-2676-0E42-3789-1E2FEB39C0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90" y="847907"/>
            <a:ext cx="4158927" cy="411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04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AGENDA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4"/>
            <a:ext cx="4844237" cy="375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Why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modularity?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Architectural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options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Database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Codebase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User Interface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Integration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Designing module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dependencies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Communication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types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Transaction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management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Specialized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modules (utils, common, aggregator, reporting, </a:t>
            </a:r>
            <a:r>
              <a:rPr lang="en-US" sz="1800" dirty="0" err="1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etc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Best practices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Migrating to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microservices</a:t>
            </a:r>
            <a:endParaRPr sz="1800" b="1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077042-0959-D959-971B-54CD8E8AC5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8808" y="823275"/>
            <a:ext cx="3537527" cy="353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411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WHY </a:t>
            </a: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MODULARITY?</a:t>
            </a:r>
            <a:endParaRPr sz="2400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Reducing &amp; managing code complexity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On-premise modular deployment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Migrating to microservices later</a:t>
            </a:r>
          </a:p>
        </p:txBody>
      </p:sp>
    </p:spTree>
    <p:extLst>
      <p:ext uri="{BB962C8B-B14F-4D97-AF65-F5344CB8AC3E}">
        <p14:creationId xmlns:p14="http://schemas.microsoft.com/office/powerpoint/2010/main" val="1698451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REDUCING AND MANAGING </a:t>
            </a: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CODE COMPLEXITY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4705692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When you have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A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large system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with multiple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sub-domains</a:t>
            </a:r>
            <a:b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Multiple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teams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and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developers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Smaller modules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compose a large solution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Easier to understand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and develop manage individual modules</a:t>
            </a:r>
            <a:b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Easier to find &amp;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fix problems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(!)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Develop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test </a:t>
            </a:r>
            <a:r>
              <a:rPr lang="en-US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and </a:t>
            </a:r>
            <a:r>
              <a:rPr lang="en-US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deploy independently</a:t>
            </a:r>
            <a:endParaRPr lang="en-US" sz="18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F82764-D197-BC15-8792-4472AEB761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6032" y="889731"/>
            <a:ext cx="3511044" cy="351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06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ON-PREMISE </a:t>
            </a:r>
            <a:r>
              <a:rPr lang="en-US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MODULAR DEPLOYMENT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4625286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Deliver only the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modules</a:t>
            </a: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they have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purchased</a:t>
            </a:r>
            <a:b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Requires a completely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loose coupled </a:t>
            </a: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design</a:t>
            </a:r>
            <a:b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The system should work when you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remove a module</a:t>
            </a:r>
            <a:b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Can load modules as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plug-ins</a:t>
            </a: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(on application launch time)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Alternative: </a:t>
            </a:r>
            <a:r>
              <a:rPr lang="tr-TR" sz="15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Enable/disable features </a:t>
            </a: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on runtime</a:t>
            </a:r>
            <a:b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-TR" sz="15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Obfuscating DLLs</a:t>
            </a:r>
            <a:endParaRPr sz="1500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C75569-A657-B44B-C663-1AACAAC37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576" y="823275"/>
            <a:ext cx="3577500" cy="357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415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MIGRATING TO </a:t>
            </a: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MICROSERVICES</a:t>
            </a:r>
            <a:r>
              <a:rPr lang="tr" sz="2400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 LATER</a:t>
            </a:r>
            <a:endParaRPr sz="2400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4" y="823274"/>
            <a:ext cx="5274215" cy="3854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Convert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modules to services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In-process inter-module communication -&gt;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distributed communication</a:t>
            </a:r>
            <a:b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Local method calls -&gt;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HTTP API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calls</a:t>
            </a:r>
            <a:b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Local events -&gt;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Distributed events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Separate databases 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of modules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Local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database transaction 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-&gt; Distributed transaction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Move the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UI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out of an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API gateway</a:t>
            </a:r>
            <a:b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Design the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UI layer as separated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Re-design the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authentication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flow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Setup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development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&amp; </a:t>
            </a:r>
            <a:r>
              <a:rPr lang="tr" sz="18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deployment</a:t>
            </a:r>
            <a:r>
              <a:rPr lang="tr" sz="18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environments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DCDA5F-DF99-19B4-EE0D-A3CCE6AE91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81" y="946449"/>
            <a:ext cx="2891994" cy="16253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2B2F24-168D-5CA6-17C8-A0480C251C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0291" y="2631337"/>
            <a:ext cx="1769438" cy="1769438"/>
          </a:xfrm>
          <a:prstGeom prst="rect">
            <a:avLst/>
          </a:prstGeom>
        </p:spPr>
      </p:pic>
      <p:pic>
        <p:nvPicPr>
          <p:cNvPr id="1026" name="Picture 2" descr="The YouTube logo: a history | Creative Bloq">
            <a:extLst>
              <a:ext uri="{FF2B5EF4-FFF2-40B4-BE49-F238E27FC236}">
                <a16:creationId xmlns:a16="http://schemas.microsoft.com/office/drawing/2014/main" id="{A118B7A0-8ECF-2F96-A755-0BE77876D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5080" y="2631338"/>
            <a:ext cx="1230791" cy="691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75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/>
        </p:nvSpPr>
        <p:spPr>
          <a:xfrm>
            <a:off x="306575" y="269175"/>
            <a:ext cx="8410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2400" b="1" dirty="0">
                <a:solidFill>
                  <a:srgbClr val="292D33"/>
                </a:solidFill>
                <a:latin typeface="Lexend"/>
                <a:ea typeface="Lexend"/>
                <a:cs typeface="Lexend"/>
                <a:sym typeface="Lexend"/>
              </a:rPr>
              <a:t>Database Architecture Options</a:t>
            </a:r>
            <a:endParaRPr sz="2400" b="1" dirty="0">
              <a:solidFill>
                <a:srgbClr val="292D33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306575" y="823275"/>
            <a:ext cx="8410500" cy="3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Use the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same physical database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Separate logically with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schemas 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or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table prefixes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Use specific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connection strings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(users) for every module: Enforce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isolation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Read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all data,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manipulate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own data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 -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Read-only data access 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layers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Cons: All modules use the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same DBMS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 technology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Use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separate physical databases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Best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data isolation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Every module can use the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best DBMS </a:t>
            </a: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technology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Every database can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scale independently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More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microservice ready</a:t>
            </a:r>
            <a:b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Cons: Hard to prepare multi-module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reports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Hybrid</a:t>
            </a:r>
            <a:b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r" sz="1600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- Separate databases only </a:t>
            </a:r>
            <a:r>
              <a:rPr lang="tr" sz="1600" b="1" dirty="0">
                <a:solidFill>
                  <a:srgbClr val="4E5258"/>
                </a:solidFill>
                <a:latin typeface="Poppins"/>
                <a:ea typeface="Poppins"/>
                <a:cs typeface="Poppins"/>
                <a:sym typeface="Poppins"/>
              </a:rPr>
              <a:t>when needed</a:t>
            </a:r>
            <a:endParaRPr sz="1600" b="1" dirty="0">
              <a:solidFill>
                <a:srgbClr val="4E525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95214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532</Words>
  <Application>Microsoft Office PowerPoint</Application>
  <PresentationFormat>On-screen Show (16:9)</PresentationFormat>
  <Paragraphs>81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Poppins</vt:lpstr>
      <vt:lpstr>Lexend</vt:lpstr>
      <vt:lpstr>Poppins Medium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Halil Kalkan</cp:lastModifiedBy>
  <cp:revision>35</cp:revision>
  <dcterms:modified xsi:type="dcterms:W3CDTF">2024-09-25T09:09:19Z</dcterms:modified>
</cp:coreProperties>
</file>